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57" r:id="rId3"/>
    <p:sldId id="258" r:id="rId4"/>
    <p:sldId id="259" r:id="rId5"/>
    <p:sldId id="268" r:id="rId6"/>
    <p:sldId id="264" r:id="rId7"/>
    <p:sldId id="260" r:id="rId8"/>
    <p:sldId id="261" r:id="rId9"/>
    <p:sldId id="262" r:id="rId10"/>
    <p:sldId id="263" r:id="rId11"/>
    <p:sldId id="284" r:id="rId12"/>
    <p:sldId id="269" r:id="rId13"/>
    <p:sldId id="286" r:id="rId14"/>
    <p:sldId id="285" r:id="rId15"/>
    <p:sldId id="288" r:id="rId16"/>
    <p:sldId id="270" r:id="rId17"/>
    <p:sldId id="271" r:id="rId18"/>
    <p:sldId id="290" r:id="rId19"/>
    <p:sldId id="292" r:id="rId20"/>
    <p:sldId id="272" r:id="rId21"/>
    <p:sldId id="274" r:id="rId22"/>
    <p:sldId id="275" r:id="rId23"/>
    <p:sldId id="276" r:id="rId24"/>
    <p:sldId id="277" r:id="rId25"/>
    <p:sldId id="279" r:id="rId26"/>
    <p:sldId id="280" r:id="rId27"/>
    <p:sldId id="281" r:id="rId28"/>
    <p:sldId id="265" r:id="rId29"/>
    <p:sldId id="293" r:id="rId30"/>
    <p:sldId id="266" r:id="rId31"/>
    <p:sldId id="291" r:id="rId32"/>
    <p:sldId id="28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21F8-C90B-4546-B1EA-0CCAA0ABE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9BAAA-BF33-45FB-A597-483DFD3C6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327C3-E8B4-4F84-9119-7EFCF653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C81FF-D8B6-475E-BF2F-FEC9C28E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7197E-4549-44B9-BB2B-85D13D22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2D6F-87CA-4D5D-A94F-BA4E4F1DC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68CDD-A12C-4E08-83A8-DA0D4B713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8E321-476B-4660-8A5D-8DCE5019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29028-E93C-4C83-B2F8-06580FF6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8D4C8-26B6-4DEA-AC2B-0A04042AC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1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DB9A-E69B-426D-9A72-01A5609ED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8B91C-2D78-4A99-9910-16555B567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3ACB4-E3DE-449D-A863-AA955C771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94A69-847A-4F78-9E14-DD5ED0BD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B88DF-B2F5-4575-B1C7-2D622F553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7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770D-C31F-427E-B988-23F9470C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7B942-E1C2-4E06-BCD3-85FACB480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738CE-407F-4568-A554-F01A8D213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E5787-DE7E-4F21-B0CC-8586373F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FA268-7C7C-4D77-9630-F98C7D18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2EEC0-1300-4F04-8554-17B592899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272DE-B7F8-4C28-9528-002CA0BE3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3CD96-EF70-44AC-9654-90AC44760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788E9-26EA-4012-919B-4D627AFA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E62F5-6BF8-4980-B1BC-BA570E75D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1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2BFA-6DFA-42EE-92C4-02A6C724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389D5-66B5-4634-9D40-E59433F4A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703F2-AA45-4B1B-BDB0-F88678DA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9F0C9-E500-45E6-B4E3-07BF3A139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B0C7A-B1A3-4064-B156-49DD7D87A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02909-23DE-464A-9154-4C8CCC3D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9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8AF32-8E4D-4F19-8DF5-AC4DFAEBB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FA55C-D106-4E7E-AB44-B5D8EE3A7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77A7B-510E-42FB-A42F-C2CDEE6AD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6688F-B4F0-4841-B87C-36AC894A7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B26F15-D640-442B-8564-07C272CD1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B8319-4193-4BFA-B573-98990CEB6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091E03-5181-41E5-9DB1-61ADC66AA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42A420-A94D-42BC-94FA-3F933BBC3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2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10146-9504-4C4C-84CB-9021CC39E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30D9E6-08F1-4E85-A0AF-6D051CCFF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4E471-F417-4EB6-95B6-1BFDC87D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E0CFC-1B00-4BAE-A75C-8D67B932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9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B6E88-D074-41E4-9220-BC4EC0C4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62BD0-01A7-4CFA-8057-A7618CEE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58AAA-FAD9-4118-9706-3811AB70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3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69A69-5A6A-40A8-A414-B18E5EA7B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90925-6343-4CFA-89BE-5E5489417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C5FA6-54D5-49C4-A972-F0887F3A2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2E15F-3FE8-45B1-AA7B-B28A906F8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8E63B-BAB3-4C0F-B2E5-6A14A367E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FFE01-74F1-4260-A4F5-B2CFB076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1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F36C-DA0A-42DC-946E-C1D75B9C7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8A741F-433A-453E-83B5-07A990F31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47298-8A4B-4D3C-A8B0-BA49A14BB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B8F1D-77ED-4D9E-91FB-4C003452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22B66-A97F-40A3-A062-ED8EFBFF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CFFFD-A0A5-41ED-8506-EB3339C66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0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EC55E-4B5E-427F-A7E5-F3F87F9A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12DE3-454F-496F-8FC4-D0B023FB0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0AF00-0885-49A9-BB78-AA9D7160D8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60113-85AF-4187-8459-5DEE99F6B77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2AED3-D61A-4A45-813F-DF0774D78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9472A-0446-416B-9D79-1F904715E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B747E-A48E-41DD-BD51-3B1C980C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7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5FEDD-EFF4-47BE-B2C8-B9A3AE714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739" y="2222294"/>
            <a:ext cx="9144000" cy="2387600"/>
          </a:xfrm>
        </p:spPr>
        <p:txBody>
          <a:bodyPr anchor="ctr"/>
          <a:lstStyle/>
          <a:p>
            <a:pPr marL="228600" lvl="0" indent="-228600">
              <a:lnSpc>
                <a:spcPct val="150000"/>
              </a:lnSpc>
              <a:spcBef>
                <a:spcPts val="1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Therapeutics in oncology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62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6B428-8745-4B27-9690-841975D42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75860"/>
            <a:ext cx="10986052" cy="591046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chemotherapy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anti-cancer drugs which usually refers to as </a:t>
            </a:r>
            <a:r>
              <a:rPr lang="en-A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cytotoxic drugs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affect rapidly proliferating cells    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interfere with cell division in various ways, Ex: with the DNA duplication or the separation of newly formed chromosomes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Chemotherapeutic agents are not specific for cancer cells, and the side-effects of treatment are a result of their antiproliferative actions in normal tissues such as the bone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marrow, skin and gut</a:t>
            </a:r>
          </a:p>
        </p:txBody>
      </p:sp>
    </p:spTree>
    <p:extLst>
      <p:ext uri="{BB962C8B-B14F-4D97-AF65-F5344CB8AC3E}">
        <p14:creationId xmlns:p14="http://schemas.microsoft.com/office/powerpoint/2010/main" val="2500542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02D99CC9-84C8-47B4-98C9-8FB815BA9B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5043"/>
            <a:ext cx="9011477" cy="648031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5784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FE67D-1924-421D-B9CD-4E954B9DC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591"/>
            <a:ext cx="10515600" cy="56203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AU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 therapy (radiotherapy) 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treating the cancer with ionising radiation; it can be curative for some localised cancers 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delivered from the radioactive isotopes or by high-energy radiation beams (X-ray) Three methods are usually employed:</a:t>
            </a:r>
          </a:p>
          <a:p>
            <a:pPr lvl="2">
              <a:lnSpc>
                <a:spcPct val="150000"/>
              </a:lnSpc>
            </a:pP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Teletherapy</a:t>
            </a:r>
          </a:p>
          <a:p>
            <a:pPr lvl="2">
              <a:lnSpc>
                <a:spcPct val="150000"/>
              </a:lnSpc>
            </a:pP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Brachytherapy</a:t>
            </a:r>
          </a:p>
          <a:p>
            <a:pPr lvl="2">
              <a:lnSpc>
                <a:spcPct val="150000"/>
              </a:lnSpc>
            </a:pP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Intravenous injection of a radioisotope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60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2" descr="Image result for teletherapy radiation">
            <a:extLst>
              <a:ext uri="{FF2B5EF4-FFF2-40B4-BE49-F238E27FC236}">
                <a16:creationId xmlns:a16="http://schemas.microsoft.com/office/drawing/2014/main" id="{B313E6BA-623E-45C2-AC8E-2348D2DC8C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r="16368"/>
          <a:stretch/>
        </p:blipFill>
        <p:spPr bwMode="auto">
          <a:xfrm>
            <a:off x="6533322" y="1457739"/>
            <a:ext cx="5287616" cy="471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03EE5E-E531-4FCA-AD73-B94728E91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br>
              <a:rPr lang="en-A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03" name="Content Placeholder 4102">
            <a:extLst>
              <a:ext uri="{FF2B5EF4-FFF2-40B4-BE49-F238E27FC236}">
                <a16:creationId xmlns:a16="http://schemas.microsoft.com/office/drawing/2014/main" id="{41A27301-7D06-4EBD-86AA-E812920C2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9" y="1484243"/>
            <a:ext cx="5883964" cy="4692720"/>
          </a:xfrm>
          <a:solidFill>
            <a:schemeClr val="bg1">
              <a:lumMod val="8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AU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beam radiotherapy  (EBRT) or teletherapy </a:t>
            </a:r>
          </a:p>
          <a:p>
            <a:pPr marL="0" indent="0">
              <a:buNone/>
            </a:pP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from a distance by a linear</a:t>
            </a:r>
          </a:p>
          <a:p>
            <a:pPr marL="0" indent="0"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accelerator.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53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02F3C71-C981-4614-98EA-D6C494F809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3" name="Picture 8" descr="Image result for Brachytherapy">
            <a:extLst>
              <a:ext uri="{FF2B5EF4-FFF2-40B4-BE49-F238E27FC236}">
                <a16:creationId xmlns:a16="http://schemas.microsoft.com/office/drawing/2014/main" id="{3652A4C3-B388-44AE-ACA0-B4ACA16B9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259" y="2828925"/>
            <a:ext cx="3388994" cy="338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2" descr="Image result for Brachytherapy">
            <a:extLst>
              <a:ext uri="{FF2B5EF4-FFF2-40B4-BE49-F238E27FC236}">
                <a16:creationId xmlns:a16="http://schemas.microsoft.com/office/drawing/2014/main" id="{C1811310-F875-4B60-A0C5-518F7F094C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78" b="-2"/>
          <a:stretch/>
        </p:blipFill>
        <p:spPr bwMode="auto">
          <a:xfrm>
            <a:off x="8183309" y="306909"/>
            <a:ext cx="333489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Content Placeholder 3084">
            <a:extLst>
              <a:ext uri="{FF2B5EF4-FFF2-40B4-BE49-F238E27FC236}">
                <a16:creationId xmlns:a16="http://schemas.microsoft.com/office/drawing/2014/main" id="{4A7C93FD-179C-4315-805E-1055E35BA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970672"/>
            <a:ext cx="6204984" cy="4778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Brachytherapy: </a:t>
            </a:r>
          </a:p>
          <a:p>
            <a:r>
              <a:rPr lang="en-A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application of a radioactive source on to or into a tumour. </a:t>
            </a:r>
          </a:p>
          <a:p>
            <a:r>
              <a:rPr lang="en-A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Advantages: local delivery of a very high radiation dose</a:t>
            </a:r>
          </a:p>
          <a:p>
            <a:r>
              <a:rPr lang="en-A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Ex: management of locally advanced prostate cancer cancers, head and neck cancer, CA cervix and endometrium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215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6CEF-4ABF-4030-9F10-D092B07D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722933"/>
            <a:ext cx="5261317" cy="5706001"/>
          </a:xfrm>
          <a:solidFill>
            <a:schemeClr val="bg1">
              <a:lumMod val="8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t">
            <a:normAutofit fontScale="90000"/>
          </a:bodyPr>
          <a:lstStyle/>
          <a:p>
            <a:pPr lvl="0" algn="ctr">
              <a:lnSpc>
                <a:spcPct val="150000"/>
              </a:lnSpc>
              <a:spcBef>
                <a:spcPts val="1000"/>
              </a:spcBef>
            </a:pPr>
            <a:br>
              <a:rPr lang="en-AU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AU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Intravenous injection of a radioisotope</a:t>
            </a:r>
            <a:br>
              <a:rPr lang="en-AU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A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131iodine for the thyroid cancer</a:t>
            </a:r>
            <a:br>
              <a:rPr lang="en-A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A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A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89strontium for the treatment of bone metastases from prostate cancer</a:t>
            </a:r>
            <a:br>
              <a:rPr lang="en-A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6146" name="Picture 2" descr="Image result for radioisotope iodine treatment of thyroid cancer">
            <a:extLst>
              <a:ext uri="{FF2B5EF4-FFF2-40B4-BE49-F238E27FC236}">
                <a16:creationId xmlns:a16="http://schemas.microsoft.com/office/drawing/2014/main" id="{B82E1F89-C920-4C66-A708-0D7560BF4C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146" y="914400"/>
            <a:ext cx="6386732" cy="528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0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D253A-ECB9-4A5E-9858-707C9DDC1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591"/>
            <a:ext cx="10515600" cy="562037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biological effect of ionising Radiation?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to cause damage to DNA.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normal tissues are also radiosensitive, treatment has to be designed to maximise exposure of the tumour and minimise exposure of normal tissues. 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possible with modern imaging techniques such as CT and MRI, which allow better visualisation of normal and tumour tissue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5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A516A-2393-4237-AEAB-DF7BCB8BD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660" y="728870"/>
            <a:ext cx="10373139" cy="54480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addition, techniques such as </a:t>
            </a:r>
            <a:r>
              <a:rPr lang="en-A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conformal radiotherapy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shaped rather than </a:t>
            </a:r>
            <a:r>
              <a:rPr lang="en-A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en-A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square or rectangular beams are used, allow much more precise targeting of therapy to the tumour, and reduce the volume of normal tissue irradiated by up to 40% compared to non-conformal techniques.</a:t>
            </a:r>
          </a:p>
        </p:txBody>
      </p:sp>
    </p:spTree>
    <p:extLst>
      <p:ext uri="{BB962C8B-B14F-4D97-AF65-F5344CB8AC3E}">
        <p14:creationId xmlns:p14="http://schemas.microsoft.com/office/powerpoint/2010/main" val="858946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conformal radiotherapy">
            <a:extLst>
              <a:ext uri="{FF2B5EF4-FFF2-40B4-BE49-F238E27FC236}">
                <a16:creationId xmlns:a16="http://schemas.microsoft.com/office/drawing/2014/main" id="{664B2E0B-4B50-4CCB-A1A6-AD2FB1AD5F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17" y="1954681"/>
            <a:ext cx="550558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5" descr="A picture containing indoor, cat&#10;&#10;Description generated with high confidence">
            <a:extLst>
              <a:ext uri="{FF2B5EF4-FFF2-40B4-BE49-F238E27FC236}">
                <a16:creationId xmlns:a16="http://schemas.microsoft.com/office/drawing/2014/main" id="{4312E8F7-9902-496E-AF59-1300296BE8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66" r="2369"/>
          <a:stretch/>
        </p:blipFill>
        <p:spPr>
          <a:xfrm>
            <a:off x="295421" y="1828800"/>
            <a:ext cx="5880295" cy="441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701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8FC3-9F75-4CA3-BA50-84CC8D610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n-A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differences between normal and tumour tissues are used to obtain therapeutic gain.</a:t>
            </a:r>
          </a:p>
          <a:p>
            <a:pPr lvl="0">
              <a:lnSpc>
                <a:spcPct val="150000"/>
              </a:lnSpc>
            </a:pPr>
            <a:r>
              <a:rPr lang="en-A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 usually delivered as a number of small doses on a daily basis </a:t>
            </a:r>
            <a:r>
              <a:rPr lang="en-A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(fractions)</a:t>
            </a:r>
          </a:p>
          <a:p>
            <a:pPr lvl="0">
              <a:lnSpc>
                <a:spcPct val="150000"/>
              </a:lnSpc>
            </a:pPr>
            <a:r>
              <a:rPr lang="en-A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allows normal cells to recover from radiation damage but recovery occurs to a lesser degree in malignant cells</a:t>
            </a:r>
          </a:p>
          <a:p>
            <a:pPr lvl="0">
              <a:lnSpc>
                <a:spcPct val="150000"/>
              </a:lnSpc>
            </a:pPr>
            <a:r>
              <a:rPr lang="en-A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tissue also varies in its </a:t>
            </a:r>
            <a:r>
              <a:rPr lang="en-A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radiosensitivity</a:t>
            </a:r>
            <a:r>
              <a:rPr lang="en-A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central nervous system, small bowel and lung being among the most sensitive</a:t>
            </a:r>
          </a:p>
          <a:p>
            <a:pPr lvl="0">
              <a:lnSpc>
                <a:spcPct val="150000"/>
              </a:lnSpc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8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7F487-FD50-425D-B795-919B58FA5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391" y="394389"/>
            <a:ext cx="10515600" cy="607267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Therapeutics in oncology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Anti-cancer therapy may be either curative or palliative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curative intent:</a:t>
            </a:r>
          </a:p>
          <a:p>
            <a:pPr lvl="2">
              <a:lnSpc>
                <a:spcPct val="150000"/>
              </a:lnSpc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cure of the cancer  </a:t>
            </a:r>
          </a:p>
          <a:p>
            <a:pPr lvl="2">
              <a:lnSpc>
                <a:spcPct val="150000"/>
              </a:lnSpc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suppressing the cancer to a subclinical state and maintaining that state for years of good quality of life (that is, treating the cancer as a chronic disease)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palliative care </a:t>
            </a:r>
          </a:p>
          <a:p>
            <a:pPr lvl="2">
              <a:lnSpc>
                <a:spcPct val="150000"/>
              </a:lnSpc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cure, for advanced-stage metastatic cancers, symptom control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348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BF308-F91D-4AC5-B020-1BC435E70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983"/>
            <a:ext cx="10515600" cy="47589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Fractionation regimens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Ex: radical treatments given with curative intent are usually delivered in 20–30 fractions given daily on 5 days a week, over 4–6 weeks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palliative radiotherapy can be given in smaller number of fractions (1–5)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42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571D-CC86-4BBD-AD45-794080BE7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17"/>
            <a:ext cx="10515600" cy="5766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 of radiotherapy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localised acute inflammatory reaction Ex: skin reactions as  in breast cancer, proctitis and cystitis in case of CA bladder or prostate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effects of radiotherapy develop 6 weeks or more after treatment and occur in 5–10% of patients, Ex: </a:t>
            </a:r>
          </a:p>
          <a:p>
            <a:pPr lvl="2">
              <a:lnSpc>
                <a:spcPct val="150000"/>
              </a:lnSpc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brachial nerve damage and subcutaneous fibrosis – breast cancer </a:t>
            </a:r>
          </a:p>
          <a:p>
            <a:pPr lvl="2">
              <a:lnSpc>
                <a:spcPct val="150000"/>
              </a:lnSpc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shrinkage and fibrosis-bladder cancer</a:t>
            </a:r>
          </a:p>
          <a:p>
            <a:pPr lvl="2">
              <a:lnSpc>
                <a:spcPct val="150000"/>
              </a:lnSpc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secondary malignancy Ex: breast cancer in survival of Hodgkin disease treated with </a:t>
            </a:r>
            <a:r>
              <a:rPr lang="en-A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radiotrherapy</a:t>
            </a: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98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BACD9-A7CA-4887-BAE6-476EC2FCB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2" y="410817"/>
            <a:ext cx="10240617" cy="576614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en-AU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Hormone therapy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commonly used in the treatment of breast and prostate cancer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Breast cancer that are positive for expression of the oestrogen receptor (ER) respond well to anti-oestrogen therapy that reduce oestrogen levels or block the oestrogen receptors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adjuvant hormone therapy are  used to reduces the risk of relapse and death and in advanced cases can induce prolong disease remissions with acceptable toxicity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129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D61B-FE07-4F21-BB01-875BFC6C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591"/>
            <a:ext cx="10515600" cy="56203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prostate cancer, hormonal therapy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(e.g. luteinising hormone releasing hormone (LHRH) analogues such as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goserelin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and/or anti-androgens such as bicalutamide) reduce androgen levels and maintain good long-term control of advanced disease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Progestogens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for treatment of endometrial. In the metastatic setting, progestogen use (ex: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megestrol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acetate) is associated with response rates of 20–40%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endometrial cancer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93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7A75E-751E-45DB-B449-D426379E1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n-A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Immunotherapy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profound stimulus to the patient’s immune system can sometimes alter the natural history of a malignancy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Interferons are active in melanoma and lymphoma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IL-2 for renal cell carcinoma (RCC)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Rituximab, an antibody against the common B-cell antigen CD20 for treatment of NHL</a:t>
            </a:r>
          </a:p>
          <a:p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Pemberolizumab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metastatic melanoma and lung cancer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Nivolumab for metastatic lung ,head and neck and kidney cancer.</a:t>
            </a:r>
          </a:p>
          <a:p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005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A2E7D-E1D3-4C97-B343-13B35048C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530087"/>
            <a:ext cx="10585173" cy="5646876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en-AU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therapies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treatments that block the signalling pathways responsible for the growth of specific tumours. 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target cancer cells more selectively, with reduced toxicity to normal tissues. Ex: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A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Gefitinib/erlotinib/</a:t>
            </a:r>
            <a:r>
              <a:rPr lang="en-AU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afatinib</a:t>
            </a:r>
            <a:endParaRPr lang="en-A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agents inhibit the activity of the EGFR, which is overexpressed in many solid tumours like non small cell lung cancer</a:t>
            </a:r>
          </a:p>
        </p:txBody>
      </p:sp>
    </p:spTree>
    <p:extLst>
      <p:ext uri="{BB962C8B-B14F-4D97-AF65-F5344CB8AC3E}">
        <p14:creationId xmlns:p14="http://schemas.microsoft.com/office/powerpoint/2010/main" val="679640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D6367-AEED-46DF-A683-50E6ECDDE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24931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Imatinib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Imatinib inhibit the BCR-ABL gene product, tyrosine kinase, It is effective for treatment of CML, malignant gastrointestinal stromal tumour (GIST)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Bevacizumab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humanised monoclonal antibody that inhibits vascular endothelial growth factor A (VEGF-A), a key stimulant of tumour angiogenesis. Bevacizumab has activity in colorectal, lung, breast, renal and ovarian cancers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156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26EAE-FBFE-48F1-AC6E-7B3E35BD4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Trastuzumab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Trastuzumab (Herceptin) targets the HER2 receptor, an oncogene that is over-expressed in 1/3 of breast cancers and in a number of other solid tumours (e.g. gastric cancer. Unfortunately, trastuzumab can induce cardiac failure by an unknown biological mechanism, especially in combination with doxorubicin.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93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27E82-5437-471E-B8C9-C5DAC26D6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67652-D967-497F-915A-A5A409FD5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12035"/>
            <a:ext cx="11343860" cy="626827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Late toxicity of therapy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advances in the treatment multimodalities of cancer  and the curative intent for therapeutic administration have led to increase in the no. of cancer survival and patients are living longer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toxicity from chemo or radiotherapy is an important cause of morbidity</a:t>
            </a:r>
          </a:p>
          <a:p>
            <a:pPr lvl="1">
              <a:lnSpc>
                <a:spcPct val="170000"/>
              </a:lnSpc>
            </a:pPr>
            <a:r>
              <a:rPr lang="en-A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radiotherapy can retard bone and cartilage growth, impair intellect and cognitive function, and cause dysfunction of the hypothalamus, pituitary and thyroid glands</a:t>
            </a:r>
          </a:p>
          <a:p>
            <a:pPr lvl="1">
              <a:lnSpc>
                <a:spcPct val="17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592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83B29-BD21-4F6A-82BB-039C21EC5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6" y="901148"/>
            <a:ext cx="10465904" cy="5275815"/>
          </a:xfrm>
        </p:spPr>
        <p:txBody>
          <a:bodyPr/>
          <a:lstStyle/>
          <a:p>
            <a:endParaRPr lang="en-A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AU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 consequences of chemotherapy include </a:t>
            </a:r>
          </a:p>
          <a:p>
            <a:pPr lvl="1">
              <a:lnSpc>
                <a:spcPct val="150000"/>
              </a:lnSpc>
            </a:pPr>
            <a:r>
              <a:rPr lang="en-A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 due to cardiotoxicity Ex: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Doxorubicin</a:t>
            </a:r>
          </a:p>
          <a:p>
            <a:pPr lvl="1">
              <a:lnSpc>
                <a:spcPct val="150000"/>
              </a:lnSpc>
            </a:pPr>
            <a:r>
              <a:rPr lang="en-A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pulmonary fibrosis Ex: Bleomycin</a:t>
            </a:r>
          </a:p>
          <a:p>
            <a:pPr lvl="1">
              <a:lnSpc>
                <a:spcPct val="150000"/>
              </a:lnSpc>
            </a:pPr>
            <a:r>
              <a:rPr lang="en-A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nephrotoxicity: Cisplatin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Neurotoxicity Ex: Docetaxel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601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18999-FDA9-4B6B-8312-E25FF7F6E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39" y="100081"/>
            <a:ext cx="10515600" cy="1325563"/>
          </a:xfrm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Anticancer treatment goals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70F7-F5D5-49EF-947E-D67C3A59F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245704"/>
            <a:ext cx="11569148" cy="5367131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Palliative therapy </a:t>
            </a:r>
          </a:p>
          <a:p>
            <a:pPr lvl="1"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metastatic disease </a:t>
            </a:r>
          </a:p>
          <a:p>
            <a:pPr lvl="1"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 control</a:t>
            </a:r>
          </a:p>
          <a:p>
            <a:pPr lvl="1"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improve the quality of life </a:t>
            </a:r>
          </a:p>
          <a:p>
            <a:pPr lvl="1"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prolong survival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A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Adjuvant therapy </a:t>
            </a:r>
          </a:p>
          <a:p>
            <a:pPr lvl="1"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after an initial therapy ex: after surgery where all the macroscopic disease has been removed</a:t>
            </a:r>
          </a:p>
          <a:p>
            <a:pPr lvl="1"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treat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miocrometastasis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 decrease the risk of relapse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05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1FA1D-BAE1-4167-8500-DCDF57C50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1" y="357809"/>
            <a:ext cx="11476383" cy="5895816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Premature gonadal failure subsequently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subfertile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caused by chemo. or radiotherapy</a:t>
            </a:r>
          </a:p>
          <a:p>
            <a:pPr lvl="3">
              <a:lnSpc>
                <a:spcPct val="160000"/>
              </a:lnSpc>
            </a:pPr>
            <a:r>
              <a:rPr lang="en-A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 sperm for male patients</a:t>
            </a:r>
          </a:p>
          <a:p>
            <a:pPr lvl="3">
              <a:lnSpc>
                <a:spcPct val="160000"/>
              </a:lnSpc>
            </a:pPr>
            <a:r>
              <a:rPr lang="en-A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 or embryo banking                                 pre-treatment</a:t>
            </a:r>
          </a:p>
          <a:p>
            <a:pPr lvl="3">
              <a:lnSpc>
                <a:spcPct val="160000"/>
              </a:lnSpc>
            </a:pPr>
            <a:r>
              <a:rPr lang="en-A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vitro fertilisation</a:t>
            </a:r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Sterility and erectile dysfunction -  high radiotherapy doses to the pelvis Ex: Ca prostate </a:t>
            </a:r>
          </a:p>
          <a:p>
            <a:pPr>
              <a:lnSpc>
                <a:spcPct val="16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Infertility and pubertal delay are late effects of therapy in children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7F03FC81-5A52-43EF-8A0C-7136C6C5AA64}"/>
              </a:ext>
            </a:extLst>
          </p:cNvPr>
          <p:cNvSpPr/>
          <p:nvPr/>
        </p:nvSpPr>
        <p:spPr>
          <a:xfrm>
            <a:off x="6732104" y="2160103"/>
            <a:ext cx="556591" cy="1590261"/>
          </a:xfrm>
          <a:prstGeom prst="rightBrac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45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2783F-7519-4E0A-B369-F1914F5CD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543340"/>
            <a:ext cx="10638183" cy="5633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AML follow chemoradiation:</a:t>
            </a:r>
          </a:p>
          <a:p>
            <a:pPr lvl="2">
              <a:lnSpc>
                <a:spcPct val="150000"/>
              </a:lnSpc>
            </a:pPr>
            <a:r>
              <a:rPr lang="en-A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 1–2 years after treatment with topoisomerase II inhibitors (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irinotecan, topotecan)</a:t>
            </a:r>
            <a:endParaRPr lang="en-A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A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2–5 years after treatment with alkylating agents (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chlorambucil, cyclophosphamide)</a:t>
            </a:r>
            <a:endParaRPr lang="en-A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most common second malignancy within a radiation field is osteosarcoma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tissue sarcoma and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leukaemia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19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FF29C-CC10-4D19-9628-C59A9CB55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41D08-66F6-4C84-BBCD-4C8109CD3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4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8DA34-A0EE-425A-A865-2933C63CD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8" y="490330"/>
            <a:ext cx="11078819" cy="562037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A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Neoadjuvant therapy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where systemic therapy or radiotherapy are given before the main treatment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advantages :</a:t>
            </a:r>
          </a:p>
          <a:p>
            <a:pPr lvl="1">
              <a:lnSpc>
                <a:spcPct val="150000"/>
              </a:lnSpc>
            </a:pPr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decrease the need for surgery</a:t>
            </a:r>
          </a:p>
          <a:p>
            <a:pPr lvl="1">
              <a:lnSpc>
                <a:spcPct val="150000"/>
              </a:lnSpc>
            </a:pPr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chance of successful debulking</a:t>
            </a:r>
          </a:p>
          <a:p>
            <a:pPr lvl="1">
              <a:lnSpc>
                <a:spcPct val="150000"/>
              </a:lnSpc>
            </a:pPr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duration of hospitalisation </a:t>
            </a:r>
          </a:p>
          <a:p>
            <a:pPr lvl="1">
              <a:lnSpc>
                <a:spcPct val="150000"/>
              </a:lnSpc>
            </a:pPr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improve the fitness of the patient prior to interval debulking</a:t>
            </a:r>
          </a:p>
          <a:p>
            <a:pPr lvl="1">
              <a:lnSpc>
                <a:spcPct val="150000"/>
              </a:lnSpc>
            </a:pPr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in measuring responses to treatment</a:t>
            </a:r>
          </a:p>
        </p:txBody>
      </p:sp>
    </p:spTree>
    <p:extLst>
      <p:ext uri="{BB962C8B-B14F-4D97-AF65-F5344CB8AC3E}">
        <p14:creationId xmlns:p14="http://schemas.microsoft.com/office/powerpoint/2010/main" val="110349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1E075-312B-4B2F-86E2-7E1FC5B7E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4"/>
            </a:pPr>
            <a:r>
              <a:rPr lang="en-A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Chemoprevention</a:t>
            </a:r>
            <a:r>
              <a:rPr lang="en-A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4"/>
            </a:pPr>
            <a:endParaRPr lang="en-A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use of pharmacological agents to prevent cancer developing in patients identified as being at particular risk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37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E9143-FDA2-4E07-A9A2-F803DE94C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modalities for cancer</a:t>
            </a:r>
            <a:endParaRPr lang="en-US" sz="36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5729A-EC08-4C27-855D-3056A204D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Surgical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Systemic chemotherapy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Radiation 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Hormone 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Immunotherapy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Biological therapies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8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90E77-CE6D-46CB-A241-68AD422EB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0" y="755374"/>
            <a:ext cx="10492409" cy="54215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Surgical treatment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Surgery has a essential role in the management of cancer, especially solid organs tumour. </a:t>
            </a:r>
          </a:p>
          <a:p>
            <a:pPr marL="0" indent="0"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main indication: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Biopsy (diagnostic)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histological or cytological diagnosis of cancer to determine tumour type and differentiation, staging ,and to assist subsequent management.</a:t>
            </a:r>
          </a:p>
          <a:p>
            <a:pPr lvl="2">
              <a:lnSpc>
                <a:spcPct val="150000"/>
              </a:lnSpc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Cytology ----- FNA</a:t>
            </a:r>
          </a:p>
          <a:p>
            <a:pPr lvl="2">
              <a:lnSpc>
                <a:spcPct val="150000"/>
              </a:lnSpc>
            </a:pP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biopsy ---- core biopsy (an image-guided biopsy) or an excision biops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88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86E2E-48E7-4680-B595-A95389C13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2" y="384313"/>
            <a:ext cx="10426148" cy="57926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Excision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Surgery may be performed before or after other forms of treatment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curative management of most solid cancers ex: early, localised cases of colorectal, breast and lung cancer </a:t>
            </a:r>
          </a:p>
          <a:p>
            <a:r>
              <a:rPr lang="en-A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 is related to surgical expertise, and</a:t>
            </a:r>
          </a:p>
          <a:p>
            <a:r>
              <a:rPr lang="en-A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multidisciplinary teams include surgeons experienced in the management of a particular cancer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62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1035B-455A-4438-8A84-1DF3BF18B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675861"/>
            <a:ext cx="10810461" cy="550110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Palliation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Palliative surgery used to relief the cancer symptoms in terminal stage and so improve the quality of life either by resection or bypass with out cure.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procedures are often the quickest and most effective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of palliating symptoms, Ex:</a:t>
            </a:r>
          </a:p>
          <a:p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gastrojejunostomy - pyloric obstruction from an advanced CA stomach</a:t>
            </a:r>
          </a:p>
          <a:p>
            <a:pPr lvl="2"/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colectomy of a bleeding Ca colon in the presence of metastases</a:t>
            </a:r>
          </a:p>
          <a:p>
            <a:pPr lvl="2"/>
            <a:r>
              <a:rPr lang="en-A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defunctioning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colostomy for faecal incontinence</a:t>
            </a:r>
          </a:p>
          <a:p>
            <a:pPr lvl="2"/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decompression of spinal cord compression</a:t>
            </a:r>
          </a:p>
          <a:p>
            <a:pPr lvl="2"/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Resection of residual masses after chemotherapy 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resection of metastases.</a:t>
            </a:r>
          </a:p>
        </p:txBody>
      </p:sp>
    </p:spTree>
    <p:extLst>
      <p:ext uri="{BB962C8B-B14F-4D97-AF65-F5344CB8AC3E}">
        <p14:creationId xmlns:p14="http://schemas.microsoft.com/office/powerpoint/2010/main" val="2489258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7122</TotalTime>
  <Words>1334</Words>
  <Application>Microsoft Office PowerPoint</Application>
  <PresentationFormat>Widescreen</PresentationFormat>
  <Paragraphs>150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Wingdings</vt:lpstr>
      <vt:lpstr>Office Theme</vt:lpstr>
      <vt:lpstr>Therapeutics in oncology </vt:lpstr>
      <vt:lpstr>PowerPoint Presentation</vt:lpstr>
      <vt:lpstr>Anticancer treatment goals</vt:lpstr>
      <vt:lpstr>PowerPoint Presentation</vt:lpstr>
      <vt:lpstr>PowerPoint Presentation</vt:lpstr>
      <vt:lpstr>Treatment modalities for cancer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 Intravenous injection of a radioisotope  131iodine for the thyroid cancer  89strontium for the treatment of bone metastases from prostate cancer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Loma Ahmed Abdullah Al-Mansouri</dc:creator>
  <cp:lastModifiedBy>Loma Ahmed Abdullah Al-Mansouri</cp:lastModifiedBy>
  <cp:revision>58</cp:revision>
  <dcterms:created xsi:type="dcterms:W3CDTF">2018-03-27T21:33:41Z</dcterms:created>
  <dcterms:modified xsi:type="dcterms:W3CDTF">2018-04-02T09:25:44Z</dcterms:modified>
</cp:coreProperties>
</file>